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47" d="100"/>
          <a:sy n="47" d="100"/>
        </p:scale>
        <p:origin x="-117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CC02-25A4-472A-8A6F-121A56901A7B}" type="datetimeFigureOut">
              <a:rPr lang="en-US" smtClean="0"/>
              <a:pPr/>
              <a:t>11/22/2010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B3B-9137-414C-993F-3DE19C6931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r mac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500306"/>
            <a:ext cx="3394548" cy="2286017"/>
          </a:xfrm>
          <a:prstGeom prst="rect">
            <a:avLst/>
          </a:prstGeom>
        </p:spPr>
      </p:pic>
      <p:pic>
        <p:nvPicPr>
          <p:cNvPr id="5" name="Picture 4" descr="Mr Mac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56552">
            <a:off x="403959" y="1624592"/>
            <a:ext cx="2528874" cy="2415399"/>
          </a:xfrm>
          <a:prstGeom prst="rect">
            <a:avLst/>
          </a:prstGeom>
        </p:spPr>
      </p:pic>
      <p:pic>
        <p:nvPicPr>
          <p:cNvPr id="6" name="Picture 5" descr="Mr mack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8340">
            <a:off x="5820563" y="327314"/>
            <a:ext cx="2966180" cy="3172739"/>
          </a:xfrm>
          <a:prstGeom prst="rect">
            <a:avLst/>
          </a:prstGeom>
        </p:spPr>
      </p:pic>
      <p:pic>
        <p:nvPicPr>
          <p:cNvPr id="7" name="Picture 6" descr="Mr mack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174738"/>
            <a:ext cx="2200274" cy="2683261"/>
          </a:xfrm>
          <a:prstGeom prst="rect">
            <a:avLst/>
          </a:prstGeom>
        </p:spPr>
      </p:pic>
      <p:pic>
        <p:nvPicPr>
          <p:cNvPr id="8" name="Picture 7" descr="Mr mack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24022">
            <a:off x="6176540" y="3438625"/>
            <a:ext cx="2523029" cy="3085596"/>
          </a:xfrm>
          <a:prstGeom prst="rect">
            <a:avLst/>
          </a:prstGeom>
        </p:spPr>
      </p:pic>
      <p:pic>
        <p:nvPicPr>
          <p:cNvPr id="9" name="Picture 8" descr="Mr Mack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77046">
            <a:off x="305698" y="4080236"/>
            <a:ext cx="3170531" cy="2280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7290" y="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ACTIVATE and ENERGISE your best you!</a:t>
            </a:r>
            <a:endParaRPr lang="en-GB" sz="6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660" y="2285992"/>
            <a:ext cx="957266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 smtClean="0">
                <a:solidFill>
                  <a:srgbClr val="00B050"/>
                </a:solidFill>
                <a:latin typeface="Alexei Copperplate" pitchFamily="66" charset="0"/>
              </a:rPr>
              <a:t>“</a:t>
            </a:r>
            <a:r>
              <a:rPr lang="en-ZA" sz="5300" b="1" dirty="0" smtClean="0">
                <a:solidFill>
                  <a:srgbClr val="00B050"/>
                </a:solidFill>
                <a:latin typeface="Alexei Copperplate" pitchFamily="66" charset="0"/>
              </a:rPr>
              <a:t>Choose a job you love and you’ll never work a day in your life.”</a:t>
            </a:r>
            <a:br>
              <a:rPr lang="en-ZA" sz="5300" b="1" dirty="0" smtClean="0">
                <a:solidFill>
                  <a:srgbClr val="00B050"/>
                </a:solidFill>
                <a:latin typeface="Alexei Copperplate" pitchFamily="66" charset="0"/>
              </a:rPr>
            </a:br>
            <a:r>
              <a:rPr lang="en-ZA" b="1" dirty="0">
                <a:solidFill>
                  <a:srgbClr val="00B050"/>
                </a:solidFill>
              </a:rPr>
              <a:t/>
            </a:r>
            <a:br>
              <a:rPr lang="en-ZA" b="1" dirty="0">
                <a:solidFill>
                  <a:srgbClr val="00B050"/>
                </a:solidFill>
              </a:rPr>
            </a:br>
            <a:r>
              <a:rPr lang="en-Z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Tom Connellan</a:t>
            </a:r>
            <a:endParaRPr lang="en-GB" b="1" dirty="0"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ZA" sz="44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Schedules and</a:t>
            </a:r>
          </a:p>
          <a:p>
            <a:pPr algn="ctr"/>
            <a:r>
              <a:rPr lang="en-ZA" sz="44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Variety</a:t>
            </a:r>
            <a:endParaRPr lang="en-GB" sz="4400" b="1" dirty="0"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ZA" sz="4000" dirty="0" smtClean="0"/>
              <a:t> </a:t>
            </a:r>
            <a:r>
              <a:rPr lang="en-ZA" sz="4000" b="1" dirty="0" smtClean="0">
                <a:latin typeface="Andy" pitchFamily="66" charset="0"/>
              </a:rPr>
              <a:t>Keep the body guessing.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ZA" sz="4000" b="1" dirty="0">
                <a:latin typeface="Andy" pitchFamily="66" charset="0"/>
              </a:rPr>
              <a:t> </a:t>
            </a:r>
            <a:r>
              <a:rPr lang="en-ZA" sz="4000" b="1" dirty="0" smtClean="0">
                <a:latin typeface="Andy" pitchFamily="66" charset="0"/>
              </a:rPr>
              <a:t>Pace judgement and patience.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ZA" sz="4000" b="1" dirty="0">
                <a:latin typeface="Andy" pitchFamily="66" charset="0"/>
              </a:rPr>
              <a:t> </a:t>
            </a:r>
            <a:r>
              <a:rPr lang="en-ZA" sz="4000" b="1" dirty="0" smtClean="0">
                <a:latin typeface="Andy" pitchFamily="66" charset="0"/>
              </a:rPr>
              <a:t>“Hang in there.”</a:t>
            </a:r>
            <a:endParaRPr lang="en-GB" sz="4000" dirty="0">
              <a:latin typeface="Andy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r ack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3904">
            <a:off x="344316" y="2445171"/>
            <a:ext cx="3643306" cy="273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ZA" sz="72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lia BT" pitchFamily="82" charset="0"/>
              </a:rPr>
              <a:t>What kind of animal are you.</a:t>
            </a:r>
            <a:endParaRPr lang="en-GB" sz="7200" b="1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lia BT" pitchFamily="82" charset="0"/>
            </a:endParaRPr>
          </a:p>
        </p:txBody>
      </p:sp>
      <p:pic>
        <p:nvPicPr>
          <p:cNvPr id="7" name="Picture 6" descr="Mr Mack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357430"/>
            <a:ext cx="2933700" cy="2962275"/>
          </a:xfrm>
          <a:prstGeom prst="rect">
            <a:avLst/>
          </a:prstGeom>
        </p:spPr>
      </p:pic>
      <p:pic>
        <p:nvPicPr>
          <p:cNvPr id="9" name="Picture 8" descr="mr mack 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8682">
            <a:off x="812570" y="4998419"/>
            <a:ext cx="1814516" cy="1551543"/>
          </a:xfrm>
          <a:prstGeom prst="rect">
            <a:avLst/>
          </a:prstGeom>
        </p:spPr>
      </p:pic>
      <p:pic>
        <p:nvPicPr>
          <p:cNvPr id="10" name="Picture 9" descr="Mr Mack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318000"/>
            <a:ext cx="2628900" cy="2540000"/>
          </a:xfrm>
          <a:prstGeom prst="rect">
            <a:avLst/>
          </a:prstGeom>
        </p:spPr>
      </p:pic>
      <p:pic>
        <p:nvPicPr>
          <p:cNvPr id="11" name="Picture 10" descr="MR Mack 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4618441"/>
            <a:ext cx="2986078" cy="2239559"/>
          </a:xfrm>
          <a:prstGeom prst="rect">
            <a:avLst/>
          </a:prstGeom>
        </p:spPr>
      </p:pic>
      <p:pic>
        <p:nvPicPr>
          <p:cNvPr id="12" name="Picture 11" descr="Mr mack 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2571744"/>
            <a:ext cx="2015880" cy="189383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/>
          </a:bodyPr>
          <a:lstStyle/>
          <a:p>
            <a:r>
              <a:rPr lang="en-ZA" sz="80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B-A-L-A-N-C-E-!</a:t>
            </a:r>
            <a:endParaRPr lang="en-GB" sz="8000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6400800" cy="2357454"/>
          </a:xfrm>
        </p:spPr>
        <p:txBody>
          <a:bodyPr>
            <a:noAutofit/>
          </a:bodyPr>
          <a:lstStyle/>
          <a:p>
            <a:pPr algn="r">
              <a:buFont typeface="Arial" pitchFamily="34" charset="0"/>
              <a:buChar char="•"/>
            </a:pPr>
            <a:r>
              <a:rPr lang="en-Z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You can be too focused</a:t>
            </a:r>
          </a:p>
          <a:p>
            <a:pPr algn="r">
              <a:buFont typeface="Arial" pitchFamily="34" charset="0"/>
              <a:buChar char="•"/>
            </a:pPr>
            <a:r>
              <a:rPr lang="en-Z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Honeymoon in Paris</a:t>
            </a:r>
          </a:p>
          <a:p>
            <a:pPr algn="r">
              <a:buFont typeface="Arial" pitchFamily="34" charset="0"/>
              <a:buChar char="•"/>
            </a:pPr>
            <a:r>
              <a:rPr lang="en-Z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Sun City 2000</a:t>
            </a:r>
            <a:endParaRPr lang="en-GB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Z:\My Pictures\MR mac\wii%20fit%20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95675"/>
            <a:ext cx="2028825" cy="336232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aris05day7017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909991"/>
            <a:ext cx="2143140" cy="294800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valw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857627"/>
            <a:ext cx="3571900" cy="28733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6858016" cy="1143000"/>
          </a:xfrm>
        </p:spPr>
        <p:txBody>
          <a:bodyPr>
            <a:noAutofit/>
          </a:bodyPr>
          <a:lstStyle/>
          <a:p>
            <a:r>
              <a:rPr lang="en-ZA" sz="80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Obstacles</a:t>
            </a:r>
            <a:endParaRPr lang="en-GB" sz="8000" b="1" i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7358082" cy="4143404"/>
          </a:xfr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 prstMaterial="clear"/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bg1"/>
                </a:solidFill>
                <a:latin typeface="Chiller LET" pitchFamily="2" charset="0"/>
              </a:rPr>
              <a:t>Respond rather than react</a:t>
            </a:r>
          </a:p>
          <a:p>
            <a:r>
              <a:rPr lang="en-ZA" sz="4000" b="1" dirty="0" smtClean="0">
                <a:solidFill>
                  <a:schemeClr val="bg1"/>
                </a:solidFill>
                <a:latin typeface="Chiller LET" pitchFamily="2" charset="0"/>
              </a:rPr>
              <a:t>Breathe!!</a:t>
            </a:r>
          </a:p>
          <a:p>
            <a:r>
              <a:rPr lang="en-ZA" sz="4000" b="1" dirty="0" smtClean="0">
                <a:solidFill>
                  <a:schemeClr val="bg1"/>
                </a:solidFill>
                <a:latin typeface="Chiller LET" pitchFamily="2" charset="0"/>
              </a:rPr>
              <a:t>“The stiffest trees are most easily cracked while the bamboo survives by bending with the wind” (quote by Bruce Lee)</a:t>
            </a:r>
          </a:p>
          <a:p>
            <a:r>
              <a:rPr lang="en-ZA" sz="4000" b="1" dirty="0" smtClean="0">
                <a:solidFill>
                  <a:schemeClr val="bg1"/>
                </a:solidFill>
                <a:latin typeface="Chiller LET" pitchFamily="2" charset="0"/>
              </a:rPr>
              <a:t>Everything is as it is.</a:t>
            </a:r>
            <a:endParaRPr lang="en-GB" sz="4000" b="1" dirty="0">
              <a:solidFill>
                <a:schemeClr val="bg1"/>
              </a:solidFill>
              <a:latin typeface="Chiller LET" pitchFamily="2" charset="0"/>
            </a:endParaRPr>
          </a:p>
        </p:txBody>
      </p:sp>
      <p:pic>
        <p:nvPicPr>
          <p:cNvPr id="2050" name="Picture 2" descr="Z:\My Pictures\MR mac\obsta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2071702" cy="2095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vercoming_obstacle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862914"/>
            <a:ext cx="2214546" cy="199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ZA" sz="8000" b="1" i="1" u="sng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Eating for Energy</a:t>
            </a:r>
            <a:endParaRPr lang="en-GB" sz="8000" b="1" i="1" u="sng" dirty="0">
              <a:ln w="571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1500174"/>
            <a:ext cx="5572132" cy="4643446"/>
          </a:xfrm>
        </p:spPr>
        <p:txBody>
          <a:bodyPr>
            <a:normAutofit fontScale="92500"/>
          </a:bodyPr>
          <a:lstStyle/>
          <a:p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Refined carbohydrates vs Unrefined</a:t>
            </a:r>
            <a:r>
              <a:rPr lang="en-ZA" sz="3600" dirty="0" smtClean="0">
                <a:latin typeface="Andy" pitchFamily="66" charset="0"/>
              </a:rPr>
              <a:t> </a:t>
            </a:r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carbohydrates</a:t>
            </a:r>
          </a:p>
          <a:p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Your personal pH</a:t>
            </a:r>
          </a:p>
          <a:p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Protein</a:t>
            </a:r>
          </a:p>
          <a:p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Essential Vitamins and Minerals</a:t>
            </a:r>
          </a:p>
          <a:p>
            <a:r>
              <a:rPr lang="en-ZA" sz="3600" dirty="0" smtClean="0">
                <a:solidFill>
                  <a:schemeClr val="bg1"/>
                </a:solidFill>
                <a:latin typeface="Andy" pitchFamily="66" charset="0"/>
              </a:rPr>
              <a:t>Essential and Easy Exercise</a:t>
            </a:r>
            <a:endParaRPr lang="en-GB" sz="3600" dirty="0">
              <a:solidFill>
                <a:schemeClr val="bg1"/>
              </a:solidFill>
              <a:latin typeface="And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2908" y="857232"/>
            <a:ext cx="521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  <a:latin typeface="Abadi MT Condensed Extra Bold" pitchFamily="34" charset="0"/>
              </a:rPr>
              <a:t>Energy sapping food</a:t>
            </a:r>
            <a:endParaRPr lang="en-GB" sz="3600" b="1" dirty="0">
              <a:solidFill>
                <a:schemeClr val="bg1"/>
              </a:solidFill>
              <a:latin typeface="Abadi MT Condensed Extra Bold" pitchFamily="34" charset="0"/>
            </a:endParaRPr>
          </a:p>
        </p:txBody>
      </p:sp>
      <p:pic>
        <p:nvPicPr>
          <p:cNvPr id="5" name="Picture 4" descr="103340494_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3143272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53625904_6e29bda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214818"/>
            <a:ext cx="3071834" cy="2303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7200" b="1" i="1" u="sng" dirty="0" smtClean="0">
                <a:solidFill>
                  <a:srgbClr val="0070C0"/>
                </a:solidFill>
                <a:latin typeface="Arriba Arriba LET" pitchFamily="2" charset="0"/>
              </a:rPr>
              <a:t>Essential Exercise</a:t>
            </a:r>
            <a:endParaRPr lang="en-GB" sz="7200" b="1" i="1" u="sng" dirty="0">
              <a:solidFill>
                <a:srgbClr val="0070C0"/>
              </a:solidFill>
              <a:latin typeface="Arriba Arriba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28660" y="1285860"/>
            <a:ext cx="8229600" cy="1042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ZA" sz="3600" b="1" dirty="0" smtClean="0">
                <a:latin typeface="Bauhaus Md BT" pitchFamily="82" charset="0"/>
              </a:rPr>
              <a:t>“He who is not content with what he has, </a:t>
            </a:r>
            <a:r>
              <a:rPr lang="en-ZA" sz="3600" b="1" smtClean="0">
                <a:latin typeface="Bauhaus Md BT" pitchFamily="82" charset="0"/>
              </a:rPr>
              <a:t>would </a:t>
            </a:r>
          </a:p>
          <a:p>
            <a:pPr algn="ctr">
              <a:buNone/>
            </a:pPr>
            <a:r>
              <a:rPr lang="en-ZA" sz="3600" b="1" smtClean="0">
                <a:latin typeface="Bauhaus Md BT" pitchFamily="82" charset="0"/>
              </a:rPr>
              <a:t>not </a:t>
            </a:r>
            <a:r>
              <a:rPr lang="en-ZA" sz="3600" b="1" dirty="0" smtClean="0">
                <a:latin typeface="Bauhaus Md BT" pitchFamily="82" charset="0"/>
              </a:rPr>
              <a:t>be content with what he’d like to have”</a:t>
            </a:r>
            <a:endParaRPr lang="en-GB" sz="3600" b="1" dirty="0">
              <a:latin typeface="Bauhaus Md BT" pitchFamily="82" charset="0"/>
            </a:endParaRPr>
          </a:p>
        </p:txBody>
      </p:sp>
      <p:pic>
        <p:nvPicPr>
          <p:cNvPr id="4" name="Picture 3" descr="excerc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4620"/>
            <a:ext cx="3218992" cy="3730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anasonic-VIERA-VT25-series-Full-HD-3D-Plasma-HDT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786058"/>
            <a:ext cx="4774478" cy="3736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6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6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r Ma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151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Flow</vt:lpstr>
      <vt:lpstr>Technic</vt:lpstr>
      <vt:lpstr>Mr Mac presentation</vt:lpstr>
      <vt:lpstr>PowerPoint Presentation</vt:lpstr>
      <vt:lpstr>“Choose a job you love and you’ll never work a day in your life.”  Tom Connellan</vt:lpstr>
      <vt:lpstr>PowerPoint Presentation</vt:lpstr>
      <vt:lpstr>What kind of animal are you.</vt:lpstr>
      <vt:lpstr>B-A-L-A-N-C-E-!</vt:lpstr>
      <vt:lpstr>Obstacles</vt:lpstr>
      <vt:lpstr>Eating for Energy</vt:lpstr>
      <vt:lpstr>Essential Exercise</vt:lpstr>
    </vt:vector>
  </TitlesOfParts>
  <Company>Charterhouse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CharterHouse</dc:creator>
  <cp:lastModifiedBy>M</cp:lastModifiedBy>
  <cp:revision>26</cp:revision>
  <dcterms:created xsi:type="dcterms:W3CDTF">2010-11-18T11:35:01Z</dcterms:created>
  <dcterms:modified xsi:type="dcterms:W3CDTF">2010-11-22T12:38:42Z</dcterms:modified>
</cp:coreProperties>
</file>